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6E1E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2" autoAdjust="0"/>
    <p:restoredTop sz="94660"/>
  </p:normalViewPr>
  <p:slideViewPr>
    <p:cSldViewPr snapToGrid="0">
      <p:cViewPr>
        <p:scale>
          <a:sx n="80" d="100"/>
          <a:sy n="80" d="100"/>
        </p:scale>
        <p:origin x="-690" y="-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88725-9EB5-479D-B842-9DF4C0EEB49A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19D53-B04F-44DB-A111-BA1DC68E00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9507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19D53-B04F-44DB-A111-BA1DC68E00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6712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3767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3936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0160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225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422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0909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180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336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9307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4356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09B32-AEB4-4B10-B44C-AF7F5C6559D6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6F0C7-A88A-4A26-8E78-B3AAB1967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50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Трапеция 86"/>
          <p:cNvSpPr/>
          <p:nvPr/>
        </p:nvSpPr>
        <p:spPr>
          <a:xfrm>
            <a:off x="7134012" y="2456463"/>
            <a:ext cx="238268" cy="816978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0" name="Straight Connector 52"/>
          <p:cNvCxnSpPr/>
          <p:nvPr/>
        </p:nvCxnSpPr>
        <p:spPr>
          <a:xfrm>
            <a:off x="2004060" y="1645920"/>
            <a:ext cx="7620" cy="403860"/>
          </a:xfrm>
          <a:prstGeom prst="line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55"/>
          <p:cNvCxnSpPr/>
          <p:nvPr/>
        </p:nvCxnSpPr>
        <p:spPr>
          <a:xfrm flipV="1">
            <a:off x="341062" y="1371600"/>
            <a:ext cx="1373438" cy="46653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52"/>
          <p:cNvCxnSpPr/>
          <p:nvPr/>
        </p:nvCxnSpPr>
        <p:spPr>
          <a:xfrm>
            <a:off x="704850" y="450850"/>
            <a:ext cx="4282" cy="86476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52"/>
          <p:cNvCxnSpPr/>
          <p:nvPr/>
        </p:nvCxnSpPr>
        <p:spPr>
          <a:xfrm>
            <a:off x="339794" y="404619"/>
            <a:ext cx="5439" cy="101324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: уступ 13">
            <a:extLst>
              <a:ext uri="{FF2B5EF4-FFF2-40B4-BE49-F238E27FC236}">
                <a16:creationId xmlns="" xmlns:a16="http://schemas.microsoft.com/office/drawing/2014/main" id="{4BE152C1-4784-4427-B317-02297748A58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114959" y="1292448"/>
            <a:ext cx="825756" cy="704149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32">
            <a:extLst>
              <a:ext uri="{FF2B5EF4-FFF2-40B4-BE49-F238E27FC236}">
                <a16:creationId xmlns="" xmlns:a16="http://schemas.microsoft.com/office/drawing/2014/main" id="{0854B03A-72DF-4E98-9F71-444E1B5723D6}"/>
              </a:ext>
            </a:extLst>
          </p:cNvPr>
          <p:cNvCxnSpPr>
            <a:cxnSpLocks/>
          </p:cNvCxnSpPr>
          <p:nvPr/>
        </p:nvCxnSpPr>
        <p:spPr>
          <a:xfrm flipH="1" flipV="1">
            <a:off x="4869180" y="121920"/>
            <a:ext cx="10536" cy="1941510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57">
            <a:extLst>
              <a:ext uri="{FF2B5EF4-FFF2-40B4-BE49-F238E27FC236}">
                <a16:creationId xmlns="" xmlns:a16="http://schemas.microsoft.com/office/drawing/2014/main" id="{7DAB8BF8-85EE-4180-B6D2-967BD0AEDFA6}"/>
              </a:ext>
            </a:extLst>
          </p:cNvPr>
          <p:cNvCxnSpPr>
            <a:cxnSpLocks/>
          </p:cNvCxnSpPr>
          <p:nvPr/>
        </p:nvCxnSpPr>
        <p:spPr>
          <a:xfrm>
            <a:off x="3513471" y="5119251"/>
            <a:ext cx="720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57">
            <a:extLst>
              <a:ext uri="{FF2B5EF4-FFF2-40B4-BE49-F238E27FC236}">
                <a16:creationId xmlns="" xmlns:a16="http://schemas.microsoft.com/office/drawing/2014/main" id="{BE9EFCDA-2594-4E26-AF1B-5AC24CC29EF1}"/>
              </a:ext>
            </a:extLst>
          </p:cNvPr>
          <p:cNvCxnSpPr>
            <a:cxnSpLocks/>
          </p:cNvCxnSpPr>
          <p:nvPr/>
        </p:nvCxnSpPr>
        <p:spPr>
          <a:xfrm>
            <a:off x="3513471" y="4600955"/>
            <a:ext cx="720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57">
            <a:extLst>
              <a:ext uri="{FF2B5EF4-FFF2-40B4-BE49-F238E27FC236}">
                <a16:creationId xmlns="" xmlns:a16="http://schemas.microsoft.com/office/drawing/2014/main" id="{715A2F91-83AC-4117-9352-16957B1D40B1}"/>
              </a:ext>
            </a:extLst>
          </p:cNvPr>
          <p:cNvCxnSpPr>
            <a:cxnSpLocks/>
            <a:endCxn id="157" idx="2"/>
          </p:cNvCxnSpPr>
          <p:nvPr/>
        </p:nvCxnSpPr>
        <p:spPr>
          <a:xfrm flipV="1">
            <a:off x="3513471" y="5607406"/>
            <a:ext cx="1509725" cy="1096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57">
            <a:extLst>
              <a:ext uri="{FF2B5EF4-FFF2-40B4-BE49-F238E27FC236}">
                <a16:creationId xmlns="" xmlns:a16="http://schemas.microsoft.com/office/drawing/2014/main" id="{1548D909-2B16-4C0D-BF97-FC9046AF776B}"/>
              </a:ext>
            </a:extLst>
          </p:cNvPr>
          <p:cNvCxnSpPr>
            <a:cxnSpLocks/>
          </p:cNvCxnSpPr>
          <p:nvPr/>
        </p:nvCxnSpPr>
        <p:spPr>
          <a:xfrm flipV="1">
            <a:off x="5746750" y="4716332"/>
            <a:ext cx="1008642" cy="806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97026" y="1205540"/>
            <a:ext cx="1294441" cy="6308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9" name="Straight Arrow Connector 128"/>
          <p:cNvCxnSpPr>
            <a:cxnSpLocks/>
          </p:cNvCxnSpPr>
          <p:nvPr/>
        </p:nvCxnSpPr>
        <p:spPr>
          <a:xfrm flipH="1" flipV="1">
            <a:off x="5746750" y="3384550"/>
            <a:ext cx="2892" cy="1331782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810205" y="2075623"/>
            <a:ext cx="1971095" cy="1300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71775" y="2075622"/>
            <a:ext cx="1590675" cy="1300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15050" y="2075622"/>
            <a:ext cx="1427705" cy="1300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71975" y="2075622"/>
            <a:ext cx="1743075" cy="1300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0144" y="4213867"/>
            <a:ext cx="88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/>
              <a:t>Вугілля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8544" y="4696255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/>
              <a:t>Вапняк</a:t>
            </a:r>
            <a:endParaRPr lang="en-US" dirty="0"/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11" y="3732922"/>
            <a:ext cx="1005086" cy="4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Straight Connector 52"/>
          <p:cNvCxnSpPr>
            <a:cxnSpLocks/>
          </p:cNvCxnSpPr>
          <p:nvPr/>
        </p:nvCxnSpPr>
        <p:spPr>
          <a:xfrm>
            <a:off x="1526311" y="4390050"/>
            <a:ext cx="720000" cy="800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cxnSpLocks/>
          </p:cNvCxnSpPr>
          <p:nvPr/>
        </p:nvCxnSpPr>
        <p:spPr>
          <a:xfrm flipV="1">
            <a:off x="2246311" y="3371929"/>
            <a:ext cx="0" cy="296207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>
            <a:off x="1526311" y="4880921"/>
            <a:ext cx="720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/>
          <p:cNvSpPr>
            <a:spLocks/>
          </p:cNvSpPr>
          <p:nvPr/>
        </p:nvSpPr>
        <p:spPr bwMode="auto">
          <a:xfrm>
            <a:off x="2015614" y="3792190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06-08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105" name="Straight Arrow Connector 104"/>
          <p:cNvCxnSpPr/>
          <p:nvPr/>
        </p:nvCxnSpPr>
        <p:spPr>
          <a:xfrm flipH="1" flipV="1">
            <a:off x="7035282" y="1324947"/>
            <a:ext cx="1505831" cy="2157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 flipH="1" flipV="1">
            <a:off x="7016620" y="1772816"/>
            <a:ext cx="1498757" cy="16375"/>
          </a:xfrm>
          <a:prstGeom prst="straightConnector1">
            <a:avLst/>
          </a:prstGeom>
          <a:ln w="254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697018" y="1371653"/>
            <a:ext cx="796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/>
              <a:t>Пр.газ</a:t>
            </a:r>
            <a:endParaRPr lang="en-US" dirty="0"/>
          </a:p>
        </p:txBody>
      </p:sp>
      <p:sp>
        <p:nvSpPr>
          <p:cNvPr id="108" name="Oval 107"/>
          <p:cNvSpPr>
            <a:spLocks/>
          </p:cNvSpPr>
          <p:nvPr/>
        </p:nvSpPr>
        <p:spPr bwMode="auto">
          <a:xfrm>
            <a:off x="486452" y="117135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b-NO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</a:t>
            </a: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36648" y="87348"/>
            <a:ext cx="128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/>
              <a:t>Коксовий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дріб</a:t>
            </a:r>
            <a:r>
              <a:rPr lang="en-US" dirty="0"/>
              <a:t>’</a:t>
            </a:r>
            <a:r>
              <a:rPr lang="uk-UA" dirty="0" err="1"/>
              <a:t>язок</a:t>
            </a:r>
            <a:endParaRPr lang="en-US" dirty="0"/>
          </a:p>
        </p:txBody>
      </p:sp>
      <p:cxnSp>
        <p:nvCxnSpPr>
          <p:cNvPr id="111" name="Straight Arrow Connector 110"/>
          <p:cNvCxnSpPr/>
          <p:nvPr/>
        </p:nvCxnSpPr>
        <p:spPr>
          <a:xfrm flipH="1" flipV="1">
            <a:off x="6800754" y="454395"/>
            <a:ext cx="2110157" cy="2769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8030224" y="37100"/>
            <a:ext cx="1114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/>
              <a:t>Кокс.газ</a:t>
            </a:r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5697025" y="261608"/>
            <a:ext cx="1115063" cy="7566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Gas mix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5964252" y="222778"/>
            <a:ext cx="63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ТЕЦ</a:t>
            </a:r>
            <a:endParaRPr lang="en-US" dirty="0"/>
          </a:p>
        </p:txBody>
      </p:sp>
      <p:cxnSp>
        <p:nvCxnSpPr>
          <p:cNvPr id="121" name="Straight Arrow Connector 120"/>
          <p:cNvCxnSpPr/>
          <p:nvPr/>
        </p:nvCxnSpPr>
        <p:spPr>
          <a:xfrm flipH="1" flipV="1">
            <a:off x="3107094" y="111967"/>
            <a:ext cx="22902" cy="1971745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2199543" y="71445"/>
            <a:ext cx="1013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/>
              <a:t>Дом.газ</a:t>
            </a:r>
            <a:endParaRPr lang="en-US" dirty="0"/>
          </a:p>
        </p:txBody>
      </p:sp>
      <p:pic>
        <p:nvPicPr>
          <p:cNvPr id="126" name="Picture 1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442" y="3877122"/>
            <a:ext cx="1005086" cy="4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7" name="Oval 126"/>
          <p:cNvSpPr>
            <a:spLocks noChangeAspect="1"/>
          </p:cNvSpPr>
          <p:nvPr/>
        </p:nvSpPr>
        <p:spPr bwMode="auto">
          <a:xfrm>
            <a:off x="2927729" y="815968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 smtClean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09-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755391" y="4511589"/>
            <a:ext cx="1472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Металобрухт</a:t>
            </a:r>
            <a:endParaRPr lang="en-US" dirty="0"/>
          </a:p>
        </p:txBody>
      </p:sp>
      <p:cxnSp>
        <p:nvCxnSpPr>
          <p:cNvPr id="133" name="Straight Arrow Connector 132"/>
          <p:cNvCxnSpPr/>
          <p:nvPr/>
        </p:nvCxnSpPr>
        <p:spPr>
          <a:xfrm flipH="1" flipV="1">
            <a:off x="3749040" y="114300"/>
            <a:ext cx="4259" cy="1974444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792984" y="95462"/>
            <a:ext cx="760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Чавун</a:t>
            </a:r>
            <a:endParaRPr lang="en-US" dirty="0"/>
          </a:p>
        </p:txBody>
      </p:sp>
      <p:sp>
        <p:nvSpPr>
          <p:cNvPr id="140" name="Oval 139"/>
          <p:cNvSpPr>
            <a:spLocks/>
          </p:cNvSpPr>
          <p:nvPr/>
        </p:nvSpPr>
        <p:spPr bwMode="auto">
          <a:xfrm>
            <a:off x="3553750" y="820238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02-03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30796" y="2221161"/>
            <a:ext cx="1942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Агломераційний цех</a:t>
            </a:r>
            <a:endParaRPr lang="en-US" dirty="0"/>
          </a:p>
        </p:txBody>
      </p:sp>
      <p:sp>
        <p:nvSpPr>
          <p:cNvPr id="142" name="TextBox 141"/>
          <p:cNvSpPr txBox="1"/>
          <p:nvPr/>
        </p:nvSpPr>
        <p:spPr>
          <a:xfrm>
            <a:off x="2867330" y="2183547"/>
            <a:ext cx="1274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Доменний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цех</a:t>
            </a:r>
            <a:endParaRPr lang="en-US" dirty="0"/>
          </a:p>
        </p:txBody>
      </p:sp>
      <p:sp>
        <p:nvSpPr>
          <p:cNvPr id="143" name="TextBox 142"/>
          <p:cNvSpPr txBox="1"/>
          <p:nvPr/>
        </p:nvSpPr>
        <p:spPr>
          <a:xfrm>
            <a:off x="4352925" y="2133298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Мартенівський </a:t>
            </a:r>
            <a:r>
              <a:rPr lang="uk-UA" dirty="0"/>
              <a:t>цех</a:t>
            </a:r>
            <a:endParaRPr lang="en-US" dirty="0"/>
          </a:p>
        </p:txBody>
      </p:sp>
      <p:sp>
        <p:nvSpPr>
          <p:cNvPr id="144" name="TextBox 143"/>
          <p:cNvSpPr txBox="1"/>
          <p:nvPr/>
        </p:nvSpPr>
        <p:spPr>
          <a:xfrm>
            <a:off x="6182524" y="2163149"/>
            <a:ext cx="1311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Цех прокатки</a:t>
            </a:r>
            <a:endParaRPr lang="en-US" dirty="0"/>
          </a:p>
        </p:txBody>
      </p:sp>
      <p:sp>
        <p:nvSpPr>
          <p:cNvPr id="149" name="TextBox 148"/>
          <p:cNvSpPr txBox="1"/>
          <p:nvPr/>
        </p:nvSpPr>
        <p:spPr>
          <a:xfrm>
            <a:off x="8101594" y="3029517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Сталь</a:t>
            </a:r>
            <a:endParaRPr lang="en-US" sz="1600" dirty="0"/>
          </a:p>
        </p:txBody>
      </p:sp>
      <p:sp>
        <p:nvSpPr>
          <p:cNvPr id="153" name="Oval 152"/>
          <p:cNvSpPr>
            <a:spLocks/>
          </p:cNvSpPr>
          <p:nvPr/>
        </p:nvSpPr>
        <p:spPr bwMode="auto">
          <a:xfrm>
            <a:off x="6991467" y="259252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b-NO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r>
              <a:rPr lang="uk-UA" sz="1000" dirty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77515" y="1180697"/>
            <a:ext cx="1379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Для всіх процесів</a:t>
            </a:r>
            <a:endParaRPr lang="en-US" dirty="0"/>
          </a:p>
        </p:txBody>
      </p:sp>
      <p:cxnSp>
        <p:nvCxnSpPr>
          <p:cNvPr id="50" name="Straight Arrow Connector 49"/>
          <p:cNvCxnSpPr>
            <a:stCxn id="6" idx="3"/>
          </p:cNvCxnSpPr>
          <p:nvPr/>
        </p:nvCxnSpPr>
        <p:spPr>
          <a:xfrm flipV="1">
            <a:off x="7542755" y="2724539"/>
            <a:ext cx="1377310" cy="1165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/>
          <p:cNvSpPr>
            <a:spLocks/>
          </p:cNvSpPr>
          <p:nvPr/>
        </p:nvSpPr>
        <p:spPr bwMode="auto">
          <a:xfrm>
            <a:off x="7653867" y="2486315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 smtClean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14-32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24" name="Oval 123"/>
          <p:cNvSpPr>
            <a:spLocks/>
          </p:cNvSpPr>
          <p:nvPr/>
        </p:nvSpPr>
        <p:spPr bwMode="auto">
          <a:xfrm>
            <a:off x="5557605" y="4025122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 smtClean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04-</a:t>
            </a: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05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4485" y="76035"/>
            <a:ext cx="630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Кокс</a:t>
            </a:r>
            <a:endParaRPr lang="en-US" dirty="0"/>
          </a:p>
        </p:txBody>
      </p:sp>
      <p:sp>
        <p:nvSpPr>
          <p:cNvPr id="114" name="TextBox 113"/>
          <p:cNvSpPr txBox="1"/>
          <p:nvPr/>
        </p:nvSpPr>
        <p:spPr>
          <a:xfrm>
            <a:off x="8278934" y="550273"/>
            <a:ext cx="785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Мазут</a:t>
            </a:r>
            <a:endParaRPr lang="en-US" dirty="0"/>
          </a:p>
        </p:txBody>
      </p:sp>
      <p:cxnSp>
        <p:nvCxnSpPr>
          <p:cNvPr id="130" name="Straight Arrow Connector 110"/>
          <p:cNvCxnSpPr/>
          <p:nvPr/>
        </p:nvCxnSpPr>
        <p:spPr>
          <a:xfrm flipH="1" flipV="1">
            <a:off x="6821485" y="829129"/>
            <a:ext cx="2089426" cy="1503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"/>
          <p:cNvSpPr>
            <a:spLocks/>
          </p:cNvSpPr>
          <p:nvPr/>
        </p:nvSpPr>
        <p:spPr bwMode="auto">
          <a:xfrm>
            <a:off x="1338228" y="2723755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 smtClean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01-06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2" name="Oval 6"/>
          <p:cNvSpPr>
            <a:spLocks noChangeAspect="1"/>
          </p:cNvSpPr>
          <p:nvPr/>
        </p:nvSpPr>
        <p:spPr bwMode="auto">
          <a:xfrm>
            <a:off x="4744254" y="2810698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 smtClean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11-18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3" name="Oval 6"/>
          <p:cNvSpPr>
            <a:spLocks/>
          </p:cNvSpPr>
          <p:nvPr/>
        </p:nvSpPr>
        <p:spPr bwMode="auto">
          <a:xfrm>
            <a:off x="3061536" y="2740671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 smtClean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07-10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4" name="Oval 6"/>
          <p:cNvSpPr>
            <a:spLocks/>
          </p:cNvSpPr>
          <p:nvPr/>
        </p:nvSpPr>
        <p:spPr bwMode="auto">
          <a:xfrm>
            <a:off x="5477812" y="407649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 smtClean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19-27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5" name="Oval 6"/>
          <p:cNvSpPr>
            <a:spLocks/>
          </p:cNvSpPr>
          <p:nvPr/>
        </p:nvSpPr>
        <p:spPr bwMode="auto">
          <a:xfrm>
            <a:off x="6246567" y="2797998"/>
            <a:ext cx="468000" cy="468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err="1" smtClean="0">
                <a:solidFill>
                  <a:srgbClr val="000000"/>
                </a:solidFill>
                <a:cs typeface="Arial"/>
              </a:rPr>
              <a:t>ДВ</a:t>
            </a:r>
            <a:endParaRPr lang="en-US" sz="1000" b="1" dirty="0" smtClean="0"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000000"/>
                </a:solidFill>
                <a:cs typeface="Arial"/>
              </a:rPr>
              <a:t>28-44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66" name="Трапеция 86"/>
          <p:cNvSpPr/>
          <p:nvPr/>
        </p:nvSpPr>
        <p:spPr>
          <a:xfrm>
            <a:off x="2217387" y="2506712"/>
            <a:ext cx="202579" cy="672026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Трапеция 86"/>
          <p:cNvSpPr/>
          <p:nvPr/>
        </p:nvSpPr>
        <p:spPr>
          <a:xfrm>
            <a:off x="3939267" y="2506712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рапеция 86"/>
          <p:cNvSpPr/>
          <p:nvPr/>
        </p:nvSpPr>
        <p:spPr>
          <a:xfrm>
            <a:off x="5677515" y="2506712"/>
            <a:ext cx="176777" cy="701959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Трапеция 86"/>
          <p:cNvSpPr/>
          <p:nvPr/>
        </p:nvSpPr>
        <p:spPr>
          <a:xfrm>
            <a:off x="6515049" y="666757"/>
            <a:ext cx="202579" cy="308539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Oval 213"/>
          <p:cNvSpPr>
            <a:spLocks/>
          </p:cNvSpPr>
          <p:nvPr/>
        </p:nvSpPr>
        <p:spPr bwMode="auto">
          <a:xfrm>
            <a:off x="6028281" y="520874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</a:t>
            </a:r>
            <a:endParaRPr lang="en-US" sz="1000" b="1" dirty="0" smtClean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15-21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86" name="Oval 8"/>
          <p:cNvSpPr>
            <a:spLocks/>
          </p:cNvSpPr>
          <p:nvPr/>
        </p:nvSpPr>
        <p:spPr bwMode="auto">
          <a:xfrm>
            <a:off x="3551405" y="360617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10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88" name="Oval 8"/>
          <p:cNvSpPr>
            <a:spLocks/>
          </p:cNvSpPr>
          <p:nvPr/>
        </p:nvSpPr>
        <p:spPr bwMode="auto">
          <a:xfrm>
            <a:off x="7671657" y="26160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08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89" name="Oval 8"/>
          <p:cNvSpPr>
            <a:spLocks/>
          </p:cNvSpPr>
          <p:nvPr/>
        </p:nvSpPr>
        <p:spPr bwMode="auto">
          <a:xfrm>
            <a:off x="2910660" y="362190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07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0" name="Oval 8"/>
          <p:cNvSpPr>
            <a:spLocks/>
          </p:cNvSpPr>
          <p:nvPr/>
        </p:nvSpPr>
        <p:spPr bwMode="auto">
          <a:xfrm>
            <a:off x="8447810" y="1380985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06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1" name="Oval 8"/>
          <p:cNvSpPr>
            <a:spLocks/>
          </p:cNvSpPr>
          <p:nvPr/>
        </p:nvSpPr>
        <p:spPr bwMode="auto">
          <a:xfrm>
            <a:off x="6168595" y="4517115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05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2" name="Oval 8"/>
          <p:cNvSpPr>
            <a:spLocks/>
          </p:cNvSpPr>
          <p:nvPr/>
        </p:nvSpPr>
        <p:spPr bwMode="auto">
          <a:xfrm>
            <a:off x="504276" y="72203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03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3" name="Oval 8"/>
          <p:cNvSpPr>
            <a:spLocks/>
          </p:cNvSpPr>
          <p:nvPr/>
        </p:nvSpPr>
        <p:spPr bwMode="auto">
          <a:xfrm>
            <a:off x="149296" y="48560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02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4" name="Oval 8"/>
          <p:cNvSpPr>
            <a:spLocks/>
          </p:cNvSpPr>
          <p:nvPr/>
        </p:nvSpPr>
        <p:spPr bwMode="auto">
          <a:xfrm>
            <a:off x="1191699" y="4175974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01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95" name="Oval 8"/>
          <p:cNvSpPr>
            <a:spLocks/>
          </p:cNvSpPr>
          <p:nvPr/>
        </p:nvSpPr>
        <p:spPr bwMode="auto">
          <a:xfrm>
            <a:off x="1191701" y="4700921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04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0" name="Oval 8"/>
          <p:cNvSpPr>
            <a:spLocks/>
          </p:cNvSpPr>
          <p:nvPr/>
        </p:nvSpPr>
        <p:spPr bwMode="auto">
          <a:xfrm>
            <a:off x="7932555" y="634218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09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2" name="Oval 8"/>
          <p:cNvSpPr>
            <a:spLocks/>
          </p:cNvSpPr>
          <p:nvPr/>
        </p:nvSpPr>
        <p:spPr bwMode="auto">
          <a:xfrm>
            <a:off x="8314990" y="2529211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11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4" name="Isosceles Triangle 10"/>
          <p:cNvSpPr>
            <a:spLocks noChangeArrowheads="1"/>
          </p:cNvSpPr>
          <p:nvPr/>
        </p:nvSpPr>
        <p:spPr bwMode="auto">
          <a:xfrm flipV="1">
            <a:off x="1017103" y="3442751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cxnSp>
        <p:nvCxnSpPr>
          <p:cNvPr id="116" name="Straight Connector 57">
            <a:extLst>
              <a:ext uri="{FF2B5EF4-FFF2-40B4-BE49-F238E27FC236}">
                <a16:creationId xmlns="" xmlns:a16="http://schemas.microsoft.com/office/drawing/2014/main" id="{2A416166-A63A-4627-BDF3-10B0D65BC380}"/>
              </a:ext>
            </a:extLst>
          </p:cNvPr>
          <p:cNvCxnSpPr>
            <a:cxnSpLocks/>
          </p:cNvCxnSpPr>
          <p:nvPr/>
        </p:nvCxnSpPr>
        <p:spPr>
          <a:xfrm>
            <a:off x="1526311" y="5401553"/>
            <a:ext cx="720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Oval 8">
            <a:extLst>
              <a:ext uri="{FF2B5EF4-FFF2-40B4-BE49-F238E27FC236}">
                <a16:creationId xmlns="" xmlns:a16="http://schemas.microsoft.com/office/drawing/2014/main" id="{82F67D0C-7EEB-41EE-874B-BC08BD763A3D}"/>
              </a:ext>
            </a:extLst>
          </p:cNvPr>
          <p:cNvSpPr>
            <a:spLocks/>
          </p:cNvSpPr>
          <p:nvPr/>
        </p:nvSpPr>
        <p:spPr bwMode="auto">
          <a:xfrm>
            <a:off x="1191701" y="5221553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П13</a:t>
            </a:r>
            <a:endParaRPr lang="nn-NO" sz="1000" dirty="0">
              <a:solidFill>
                <a:prstClr val="white"/>
              </a:solidFill>
            </a:endParaRPr>
          </a:p>
        </p:txBody>
      </p:sp>
      <p:cxnSp>
        <p:nvCxnSpPr>
          <p:cNvPr id="118" name="Straight Connector 57">
            <a:extLst>
              <a:ext uri="{FF2B5EF4-FFF2-40B4-BE49-F238E27FC236}">
                <a16:creationId xmlns="" xmlns:a16="http://schemas.microsoft.com/office/drawing/2014/main" id="{924D9DCF-0ABF-4C7C-9989-243967AB5E2B}"/>
              </a:ext>
            </a:extLst>
          </p:cNvPr>
          <p:cNvCxnSpPr>
            <a:cxnSpLocks/>
          </p:cNvCxnSpPr>
          <p:nvPr/>
        </p:nvCxnSpPr>
        <p:spPr>
          <a:xfrm>
            <a:off x="1526311" y="5860432"/>
            <a:ext cx="199603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8">
            <a:extLst>
              <a:ext uri="{FF2B5EF4-FFF2-40B4-BE49-F238E27FC236}">
                <a16:creationId xmlns="" xmlns:a16="http://schemas.microsoft.com/office/drawing/2014/main" id="{632B9F8C-8BED-4168-AA8C-AB1F72BA3FE9}"/>
              </a:ext>
            </a:extLst>
          </p:cNvPr>
          <p:cNvSpPr>
            <a:spLocks/>
          </p:cNvSpPr>
          <p:nvPr/>
        </p:nvSpPr>
        <p:spPr bwMode="auto">
          <a:xfrm>
            <a:off x="1191701" y="5680432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П12</a:t>
            </a:r>
            <a:endParaRPr lang="nn-NO" sz="1000" dirty="0">
              <a:solidFill>
                <a:prstClr val="white"/>
              </a:solidFill>
            </a:endParaRPr>
          </a:p>
        </p:txBody>
      </p:sp>
      <p:cxnSp>
        <p:nvCxnSpPr>
          <p:cNvPr id="120" name="Straight Connector 57">
            <a:extLst>
              <a:ext uri="{FF2B5EF4-FFF2-40B4-BE49-F238E27FC236}">
                <a16:creationId xmlns="" xmlns:a16="http://schemas.microsoft.com/office/drawing/2014/main" id="{20F0E292-DBA2-4546-B711-53C499939B04}"/>
              </a:ext>
            </a:extLst>
          </p:cNvPr>
          <p:cNvCxnSpPr>
            <a:cxnSpLocks/>
          </p:cNvCxnSpPr>
          <p:nvPr/>
        </p:nvCxnSpPr>
        <p:spPr>
          <a:xfrm>
            <a:off x="1526311" y="6333999"/>
            <a:ext cx="199603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Oval 8">
            <a:extLst>
              <a:ext uri="{FF2B5EF4-FFF2-40B4-BE49-F238E27FC236}">
                <a16:creationId xmlns="" xmlns:a16="http://schemas.microsoft.com/office/drawing/2014/main" id="{2C7F17B5-1D9D-4837-9BA5-CD9CEF2EE3D6}"/>
              </a:ext>
            </a:extLst>
          </p:cNvPr>
          <p:cNvSpPr>
            <a:spLocks/>
          </p:cNvSpPr>
          <p:nvPr/>
        </p:nvSpPr>
        <p:spPr bwMode="auto">
          <a:xfrm>
            <a:off x="1191701" y="6153999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П14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="" xmlns:a16="http://schemas.microsoft.com/office/drawing/2014/main" id="{38FB95FC-F85C-4EFC-AC8F-85BDBE7B1C29}"/>
              </a:ext>
            </a:extLst>
          </p:cNvPr>
          <p:cNvSpPr txBox="1"/>
          <p:nvPr/>
        </p:nvSpPr>
        <p:spPr>
          <a:xfrm>
            <a:off x="-10242" y="5108270"/>
            <a:ext cx="1186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 err="1"/>
              <a:t>Колошни</a:t>
            </a:r>
            <a:r>
              <a:rPr lang="uk-UA" dirty="0"/>
              <a:t>-</a:t>
            </a:r>
          </a:p>
          <a:p>
            <a:pPr algn="r"/>
            <a:r>
              <a:rPr lang="uk-UA" dirty="0" err="1"/>
              <a:t>ковий</a:t>
            </a:r>
            <a:r>
              <a:rPr lang="uk-UA" dirty="0"/>
              <a:t> пил</a:t>
            </a:r>
            <a:endParaRPr lang="en-US" dirty="0"/>
          </a:p>
        </p:txBody>
      </p:sp>
      <p:sp>
        <p:nvSpPr>
          <p:cNvPr id="137" name="TextBox 136">
            <a:extLst>
              <a:ext uri="{FF2B5EF4-FFF2-40B4-BE49-F238E27FC236}">
                <a16:creationId xmlns="" xmlns:a16="http://schemas.microsoft.com/office/drawing/2014/main" id="{6580B6C9-7812-4ECD-94C2-987EBBAEAA4C}"/>
              </a:ext>
            </a:extLst>
          </p:cNvPr>
          <p:cNvSpPr txBox="1"/>
          <p:nvPr/>
        </p:nvSpPr>
        <p:spPr>
          <a:xfrm>
            <a:off x="232896" y="5669773"/>
            <a:ext cx="906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/>
              <a:t>Залізна</a:t>
            </a:r>
          </a:p>
          <a:p>
            <a:pPr algn="r"/>
            <a:r>
              <a:rPr lang="uk-UA" dirty="0"/>
              <a:t>руда</a:t>
            </a:r>
            <a:endParaRPr lang="en-US" dirty="0"/>
          </a:p>
        </p:txBody>
      </p:sp>
      <p:sp>
        <p:nvSpPr>
          <p:cNvPr id="138" name="TextBox 137">
            <a:extLst>
              <a:ext uri="{FF2B5EF4-FFF2-40B4-BE49-F238E27FC236}">
                <a16:creationId xmlns="" xmlns:a16="http://schemas.microsoft.com/office/drawing/2014/main" id="{FF7D883E-2176-4AC4-B231-20E08CBAD498}"/>
              </a:ext>
            </a:extLst>
          </p:cNvPr>
          <p:cNvSpPr txBox="1"/>
          <p:nvPr/>
        </p:nvSpPr>
        <p:spPr>
          <a:xfrm>
            <a:off x="353120" y="6247309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/>
              <a:t>Вапно</a:t>
            </a:r>
            <a:endParaRPr lang="en-US" dirty="0"/>
          </a:p>
        </p:txBody>
      </p:sp>
      <p:cxnSp>
        <p:nvCxnSpPr>
          <p:cNvPr id="145" name="Straight Arrow Connector 55">
            <a:extLst>
              <a:ext uri="{FF2B5EF4-FFF2-40B4-BE49-F238E27FC236}">
                <a16:creationId xmlns="" xmlns:a16="http://schemas.microsoft.com/office/drawing/2014/main" id="{E961FE6F-55DF-4518-A167-B5DAA8702911}"/>
              </a:ext>
            </a:extLst>
          </p:cNvPr>
          <p:cNvCxnSpPr>
            <a:cxnSpLocks/>
          </p:cNvCxnSpPr>
          <p:nvPr/>
        </p:nvCxnSpPr>
        <p:spPr>
          <a:xfrm flipV="1">
            <a:off x="3522610" y="3371929"/>
            <a:ext cx="0" cy="296207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0" name="Picture 125">
            <a:extLst>
              <a:ext uri="{FF2B5EF4-FFF2-40B4-BE49-F238E27FC236}">
                <a16:creationId xmlns="" xmlns:a16="http://schemas.microsoft.com/office/drawing/2014/main" id="{1D4D6EF5-FD16-4D43-80B8-1D5054237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995" y="3880445"/>
            <a:ext cx="1005086" cy="4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Oval 97">
            <a:extLst>
              <a:ext uri="{FF2B5EF4-FFF2-40B4-BE49-F238E27FC236}">
                <a16:creationId xmlns="" xmlns:a16="http://schemas.microsoft.com/office/drawing/2014/main" id="{BC29DF23-1F93-4271-B254-5E2B51276AB9}"/>
              </a:ext>
            </a:extLst>
          </p:cNvPr>
          <p:cNvSpPr>
            <a:spLocks noChangeAspect="1"/>
          </p:cNvSpPr>
          <p:nvPr/>
        </p:nvSpPr>
        <p:spPr bwMode="auto">
          <a:xfrm>
            <a:off x="3333612" y="3825260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06-08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54" name="Oval 8">
            <a:extLst>
              <a:ext uri="{FF2B5EF4-FFF2-40B4-BE49-F238E27FC236}">
                <a16:creationId xmlns="" xmlns:a16="http://schemas.microsoft.com/office/drawing/2014/main" id="{CB5435CB-A803-4327-8F61-51E5AF4CBF8F}"/>
              </a:ext>
            </a:extLst>
          </p:cNvPr>
          <p:cNvSpPr>
            <a:spLocks/>
          </p:cNvSpPr>
          <p:nvPr/>
        </p:nvSpPr>
        <p:spPr bwMode="auto">
          <a:xfrm>
            <a:off x="4001946" y="440297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15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56" name="Oval 8">
            <a:extLst>
              <a:ext uri="{FF2B5EF4-FFF2-40B4-BE49-F238E27FC236}">
                <a16:creationId xmlns="" xmlns:a16="http://schemas.microsoft.com/office/drawing/2014/main" id="{49F91AA0-922A-4732-83EA-098E4A54BAD9}"/>
              </a:ext>
            </a:extLst>
          </p:cNvPr>
          <p:cNvSpPr>
            <a:spLocks/>
          </p:cNvSpPr>
          <p:nvPr/>
        </p:nvSpPr>
        <p:spPr bwMode="auto">
          <a:xfrm>
            <a:off x="4001946" y="4908349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16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57" name="Oval 8">
            <a:extLst>
              <a:ext uri="{FF2B5EF4-FFF2-40B4-BE49-F238E27FC236}">
                <a16:creationId xmlns="" xmlns:a16="http://schemas.microsoft.com/office/drawing/2014/main" id="{EEF5385C-2192-4A4E-82D3-891A79E59C4C}"/>
              </a:ext>
            </a:extLst>
          </p:cNvPr>
          <p:cNvSpPr>
            <a:spLocks/>
          </p:cNvSpPr>
          <p:nvPr/>
        </p:nvSpPr>
        <p:spPr bwMode="auto">
          <a:xfrm>
            <a:off x="5023196" y="540940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en-US" sz="1000" b="1" dirty="0">
                <a:solidFill>
                  <a:prstClr val="white"/>
                </a:solidFill>
                <a:cs typeface="Arial"/>
              </a:rPr>
              <a:t>1</a:t>
            </a:r>
            <a:r>
              <a:rPr lang="ru-RU" sz="1000" b="1" dirty="0">
                <a:solidFill>
                  <a:prstClr val="white"/>
                </a:solidFill>
                <a:cs typeface="Arial"/>
              </a:rPr>
              <a:t>7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="" xmlns:a16="http://schemas.microsoft.com/office/drawing/2014/main" id="{CF22E3D3-DCED-467C-8769-942029816B34}"/>
              </a:ext>
            </a:extLst>
          </p:cNvPr>
          <p:cNvSpPr txBox="1"/>
          <p:nvPr/>
        </p:nvSpPr>
        <p:spPr>
          <a:xfrm>
            <a:off x="4837102" y="5730038"/>
            <a:ext cx="1321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Вогнетриви</a:t>
            </a:r>
            <a:endParaRPr lang="en-US" dirty="0"/>
          </a:p>
        </p:txBody>
      </p:sp>
      <p:sp>
        <p:nvSpPr>
          <p:cNvPr id="162" name="TextBox 161">
            <a:extLst>
              <a:ext uri="{FF2B5EF4-FFF2-40B4-BE49-F238E27FC236}">
                <a16:creationId xmlns="" xmlns:a16="http://schemas.microsoft.com/office/drawing/2014/main" id="{D5DAF2C0-9524-4866-A5EF-CC3486D95930}"/>
              </a:ext>
            </a:extLst>
          </p:cNvPr>
          <p:cNvSpPr txBox="1"/>
          <p:nvPr/>
        </p:nvSpPr>
        <p:spPr>
          <a:xfrm>
            <a:off x="4468976" y="4940042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Феросплави</a:t>
            </a:r>
            <a:endParaRPr lang="en-US" dirty="0"/>
          </a:p>
        </p:txBody>
      </p: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535BC0D8-503D-4252-9146-ED34938F01A6}"/>
              </a:ext>
            </a:extLst>
          </p:cNvPr>
          <p:cNvSpPr txBox="1"/>
          <p:nvPr/>
        </p:nvSpPr>
        <p:spPr>
          <a:xfrm>
            <a:off x="4468976" y="4282008"/>
            <a:ext cx="13026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Окатиші</a:t>
            </a:r>
          </a:p>
          <a:p>
            <a:r>
              <a:rPr lang="uk-UA" dirty="0"/>
              <a:t>залізорудні</a:t>
            </a:r>
            <a:endParaRPr lang="en-US" dirty="0"/>
          </a:p>
        </p:txBody>
      </p:sp>
      <p:sp>
        <p:nvSpPr>
          <p:cNvPr id="164" name="TextBox 163">
            <a:extLst>
              <a:ext uri="{FF2B5EF4-FFF2-40B4-BE49-F238E27FC236}">
                <a16:creationId xmlns="" xmlns:a16="http://schemas.microsoft.com/office/drawing/2014/main" id="{B0C84888-606E-4750-8274-0B6EA964EE7A}"/>
              </a:ext>
            </a:extLst>
          </p:cNvPr>
          <p:cNvSpPr txBox="1"/>
          <p:nvPr/>
        </p:nvSpPr>
        <p:spPr>
          <a:xfrm>
            <a:off x="4824809" y="71424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Шлаки</a:t>
            </a:r>
            <a:endParaRPr lang="en-US" dirty="0"/>
          </a:p>
        </p:txBody>
      </p:sp>
      <p:sp>
        <p:nvSpPr>
          <p:cNvPr id="165" name="Oval 8">
            <a:extLst>
              <a:ext uri="{FF2B5EF4-FFF2-40B4-BE49-F238E27FC236}">
                <a16:creationId xmlns="" xmlns:a16="http://schemas.microsoft.com/office/drawing/2014/main" id="{E28BAE5E-F905-4286-A957-C203EBFFEEE1}"/>
              </a:ext>
            </a:extLst>
          </p:cNvPr>
          <p:cNvSpPr>
            <a:spLocks/>
          </p:cNvSpPr>
          <p:nvPr/>
        </p:nvSpPr>
        <p:spPr bwMode="auto">
          <a:xfrm>
            <a:off x="4674960" y="538390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uk-UA" sz="1000" dirty="0">
                <a:solidFill>
                  <a:prstClr val="white"/>
                </a:solidFill>
                <a:cs typeface="Arial"/>
              </a:rPr>
              <a:t>18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67" name="Oval 97">
            <a:extLst>
              <a:ext uri="{FF2B5EF4-FFF2-40B4-BE49-F238E27FC236}">
                <a16:creationId xmlns="" xmlns:a16="http://schemas.microsoft.com/office/drawing/2014/main" id="{4E659B6B-B530-49EC-99A2-2FF232EC2C51}"/>
              </a:ext>
            </a:extLst>
          </p:cNvPr>
          <p:cNvSpPr>
            <a:spLocks/>
          </p:cNvSpPr>
          <p:nvPr/>
        </p:nvSpPr>
        <p:spPr bwMode="auto">
          <a:xfrm>
            <a:off x="4668152" y="103093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b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</a:b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06-08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7" name="Oval 96"/>
          <p:cNvSpPr>
            <a:spLocks/>
          </p:cNvSpPr>
          <p:nvPr/>
        </p:nvSpPr>
        <p:spPr bwMode="auto">
          <a:xfrm>
            <a:off x="7372610" y="1140915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 smtClean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12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-13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99" name="Oval 98"/>
          <p:cNvSpPr>
            <a:spLocks/>
          </p:cNvSpPr>
          <p:nvPr/>
        </p:nvSpPr>
        <p:spPr bwMode="auto">
          <a:xfrm>
            <a:off x="7362755" y="1577694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endParaRPr lang="en-US" sz="1000" dirty="0" smtClean="0">
              <a:ln w="9525">
                <a:solidFill>
                  <a:prstClr val="black"/>
                </a:solidFill>
              </a:ln>
              <a:solidFill>
                <a:srgbClr val="000000"/>
              </a:solidFill>
              <a:cs typeface="Arial"/>
            </a:endParaRPr>
          </a:p>
          <a:p>
            <a:pPr algn="ctr">
              <a:defRPr sz="1000"/>
            </a:pPr>
            <a:r>
              <a:rPr lang="nb-NO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33-58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05" y="1492249"/>
            <a:ext cx="684253" cy="31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" name="Isosceles Triangle 10"/>
          <p:cNvSpPr>
            <a:spLocks noChangeArrowheads="1"/>
          </p:cNvSpPr>
          <p:nvPr/>
        </p:nvSpPr>
        <p:spPr bwMode="auto">
          <a:xfrm flipV="1">
            <a:off x="906075" y="1073943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91" name="Isosceles Triangle 10"/>
          <p:cNvSpPr>
            <a:spLocks noChangeArrowheads="1"/>
          </p:cNvSpPr>
          <p:nvPr/>
        </p:nvSpPr>
        <p:spPr bwMode="auto">
          <a:xfrm flipV="1">
            <a:off x="3950026" y="3511175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92" name="Isosceles Triangle 10"/>
          <p:cNvSpPr>
            <a:spLocks noChangeArrowheads="1"/>
          </p:cNvSpPr>
          <p:nvPr/>
        </p:nvSpPr>
        <p:spPr bwMode="auto">
          <a:xfrm flipV="1">
            <a:off x="6124058" y="3483184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487140" y="5524097"/>
            <a:ext cx="145671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Лабораторія</a:t>
            </a:r>
          </a:p>
          <a:p>
            <a:endParaRPr lang="uk-UA" dirty="0" smtClean="0"/>
          </a:p>
          <a:p>
            <a:endParaRPr lang="en-US" dirty="0"/>
          </a:p>
        </p:txBody>
      </p:sp>
      <p:sp>
        <p:nvSpPr>
          <p:cNvPr id="134" name="Oval 133"/>
          <p:cNvSpPr>
            <a:spLocks/>
          </p:cNvSpPr>
          <p:nvPr/>
        </p:nvSpPr>
        <p:spPr bwMode="auto">
          <a:xfrm>
            <a:off x="6605355" y="5892022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59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1712863" y="712986"/>
            <a:ext cx="862934" cy="879844"/>
            <a:chOff x="2713112" y="4143896"/>
            <a:chExt cx="862934" cy="879844"/>
          </a:xfrm>
        </p:grpSpPr>
        <p:sp>
          <p:nvSpPr>
            <p:cNvPr id="148" name="Равнобедренный треугольник 301"/>
            <p:cNvSpPr/>
            <p:nvPr/>
          </p:nvSpPr>
          <p:spPr>
            <a:xfrm>
              <a:off x="2868500" y="4143896"/>
              <a:ext cx="503350" cy="264394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68" name="Равнобедренный треугольник 41"/>
            <p:cNvSpPr/>
            <p:nvPr/>
          </p:nvSpPr>
          <p:spPr>
            <a:xfrm>
              <a:off x="2825379" y="4556777"/>
              <a:ext cx="207490" cy="157645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69" name="Равнобедренный треугольник 42"/>
            <p:cNvSpPr/>
            <p:nvPr/>
          </p:nvSpPr>
          <p:spPr>
            <a:xfrm>
              <a:off x="2713112" y="4283968"/>
              <a:ext cx="571872" cy="346041"/>
            </a:xfrm>
            <a:prstGeom prst="triangle">
              <a:avLst>
                <a:gd name="adj" fmla="val 48740"/>
              </a:avLst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70" name="Равнобедренный треугольник 302"/>
            <p:cNvSpPr/>
            <p:nvPr/>
          </p:nvSpPr>
          <p:spPr>
            <a:xfrm>
              <a:off x="3039500" y="4344824"/>
              <a:ext cx="433949" cy="228930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71" name="Равнобедренный треугольник 302"/>
            <p:cNvSpPr/>
            <p:nvPr/>
          </p:nvSpPr>
          <p:spPr>
            <a:xfrm>
              <a:off x="2825378" y="4359920"/>
              <a:ext cx="576064" cy="343408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="" xmlns:a16="http://schemas.microsoft.com/office/drawing/2014/main" id="{D783F2AB-A026-4D85-8B4F-B3407703869C}"/>
                </a:ext>
              </a:extLst>
            </p:cNvPr>
            <p:cNvSpPr txBox="1"/>
            <p:nvPr/>
          </p:nvSpPr>
          <p:spPr>
            <a:xfrm>
              <a:off x="2811413" y="4746741"/>
              <a:ext cx="764633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r>
                <a:rPr lang="uk-UA" dirty="0" smtClean="0"/>
                <a:t>Склади </a:t>
              </a:r>
              <a:endParaRPr lang="uk-UA" dirty="0"/>
            </a:p>
          </p:txBody>
        </p:sp>
      </p:grpSp>
      <p:sp>
        <p:nvSpPr>
          <p:cNvPr id="173" name="Oval 172"/>
          <p:cNvSpPr>
            <a:spLocks/>
          </p:cNvSpPr>
          <p:nvPr/>
        </p:nvSpPr>
        <p:spPr bwMode="auto">
          <a:xfrm>
            <a:off x="2106380" y="694547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ЗВТ60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02" name="AutoShape 103">
            <a:extLst>
              <a:ext uri="{FF2B5EF4-FFF2-40B4-BE49-F238E27FC236}">
                <a16:creationId xmlns="" xmlns:a16="http://schemas.microsoft.com/office/drawing/2014/main" id="{30850215-96CD-4937-B5BD-4AB569DC3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4250" y="561975"/>
            <a:ext cx="381001" cy="533400"/>
          </a:xfrm>
          <a:prstGeom prst="can">
            <a:avLst>
              <a:gd name="adj" fmla="val 47083"/>
            </a:avLst>
          </a:prstGeom>
          <a:solidFill>
            <a:schemeClr val="tx2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anchor="ctr" anchorCtr="0"/>
          <a:lstStyle/>
          <a:p>
            <a:pPr algn="ctr"/>
            <a:endParaRPr lang="en-US" sz="7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Oval 109"/>
          <p:cNvSpPr>
            <a:spLocks/>
          </p:cNvSpPr>
          <p:nvPr/>
        </p:nvSpPr>
        <p:spPr bwMode="auto">
          <a:xfrm>
            <a:off x="7498523" y="693301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ЗВТ6</a:t>
            </a:r>
            <a:r>
              <a:rPr lang="en-US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1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39" name="Трапеция 86"/>
          <p:cNvSpPr/>
          <p:nvPr/>
        </p:nvSpPr>
        <p:spPr>
          <a:xfrm>
            <a:off x="2321751" y="2591548"/>
            <a:ext cx="202579" cy="672026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Трапеция 86"/>
          <p:cNvSpPr/>
          <p:nvPr/>
        </p:nvSpPr>
        <p:spPr>
          <a:xfrm>
            <a:off x="4030959" y="2582898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Трапеция 86"/>
          <p:cNvSpPr/>
          <p:nvPr/>
        </p:nvSpPr>
        <p:spPr>
          <a:xfrm>
            <a:off x="5787475" y="2591488"/>
            <a:ext cx="176777" cy="701959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Трапеция 86"/>
          <p:cNvSpPr/>
          <p:nvPr/>
        </p:nvSpPr>
        <p:spPr>
          <a:xfrm>
            <a:off x="7215495" y="2506712"/>
            <a:ext cx="238268" cy="816978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Oval 213"/>
          <p:cNvSpPr>
            <a:spLocks noChangeAspect="1"/>
          </p:cNvSpPr>
          <p:nvPr/>
        </p:nvSpPr>
        <p:spPr bwMode="auto">
          <a:xfrm>
            <a:off x="6834734" y="2795517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</a:t>
            </a:r>
            <a:endParaRPr lang="en-US" sz="1000" b="1" dirty="0" smtClean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22-38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85" name="Oval 213"/>
          <p:cNvSpPr>
            <a:spLocks noChangeAspect="1"/>
          </p:cNvSpPr>
          <p:nvPr/>
        </p:nvSpPr>
        <p:spPr bwMode="auto">
          <a:xfrm>
            <a:off x="5390822" y="2797998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</a:t>
            </a:r>
            <a:endParaRPr lang="en-US" sz="1000" b="1" dirty="0" smtClean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07-14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77" name="Oval 213"/>
          <p:cNvSpPr>
            <a:spLocks noChangeAspect="1"/>
          </p:cNvSpPr>
          <p:nvPr/>
        </p:nvSpPr>
        <p:spPr bwMode="auto">
          <a:xfrm>
            <a:off x="3590088" y="2737043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</a:t>
            </a:r>
            <a:endParaRPr lang="en-US" sz="1000" b="1" dirty="0" smtClean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03-06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76" name="Oval 213"/>
          <p:cNvSpPr>
            <a:spLocks noChangeAspect="1"/>
          </p:cNvSpPr>
          <p:nvPr/>
        </p:nvSpPr>
        <p:spPr bwMode="auto">
          <a:xfrm>
            <a:off x="1886179" y="2713826"/>
            <a:ext cx="468000" cy="468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ТВ</a:t>
            </a:r>
            <a:endParaRPr lang="en-US" sz="1000" b="1" dirty="0" smtClean="0">
              <a:solidFill>
                <a:prstClr val="black"/>
              </a:solidFill>
            </a:endParaRPr>
          </a:p>
          <a:p>
            <a:pPr algn="ctr">
              <a:defRPr sz="1000"/>
            </a:pPr>
            <a:r>
              <a:rPr lang="uk-UA" sz="1000" b="1" dirty="0" smtClean="0">
                <a:solidFill>
                  <a:prstClr val="black"/>
                </a:solidFill>
              </a:rPr>
              <a:t>01-</a:t>
            </a:r>
            <a:r>
              <a:rPr lang="en-US" sz="1000" b="1" dirty="0" smtClean="0">
                <a:solidFill>
                  <a:prstClr val="black"/>
                </a:solidFill>
              </a:rPr>
              <a:t>0</a:t>
            </a:r>
            <a:r>
              <a:rPr lang="uk-UA" sz="1000" b="1" dirty="0" smtClean="0">
                <a:solidFill>
                  <a:prstClr val="black"/>
                </a:solidFill>
              </a:rPr>
              <a:t>2</a:t>
            </a:r>
            <a:endParaRPr lang="nn-NO" sz="1000" b="1" dirty="0">
              <a:solidFill>
                <a:prstClr val="black"/>
              </a:solidFill>
            </a:endParaRPr>
          </a:p>
        </p:txBody>
      </p:sp>
      <p:sp>
        <p:nvSpPr>
          <p:cNvPr id="177" name="Трапеция 86"/>
          <p:cNvSpPr/>
          <p:nvPr/>
        </p:nvSpPr>
        <p:spPr>
          <a:xfrm>
            <a:off x="4131776" y="2644252"/>
            <a:ext cx="202579" cy="695800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Трапеция 86"/>
          <p:cNvSpPr/>
          <p:nvPr/>
        </p:nvSpPr>
        <p:spPr>
          <a:xfrm>
            <a:off x="5875863" y="2628568"/>
            <a:ext cx="176777" cy="701959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Трапеция 86"/>
          <p:cNvSpPr/>
          <p:nvPr/>
        </p:nvSpPr>
        <p:spPr>
          <a:xfrm>
            <a:off x="7302734" y="2544326"/>
            <a:ext cx="238268" cy="816978"/>
          </a:xfrm>
          <a:prstGeom prst="trapezoid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1" name="Group 180"/>
          <p:cNvGrpSpPr/>
          <p:nvPr/>
        </p:nvGrpSpPr>
        <p:grpSpPr>
          <a:xfrm>
            <a:off x="3931565" y="5360656"/>
            <a:ext cx="862934" cy="879844"/>
            <a:chOff x="2713112" y="4143896"/>
            <a:chExt cx="862934" cy="879844"/>
          </a:xfrm>
        </p:grpSpPr>
        <p:sp>
          <p:nvSpPr>
            <p:cNvPr id="182" name="Равнобедренный треугольник 301"/>
            <p:cNvSpPr/>
            <p:nvPr/>
          </p:nvSpPr>
          <p:spPr>
            <a:xfrm>
              <a:off x="2868500" y="4143896"/>
              <a:ext cx="503350" cy="264394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83" name="Равнобедренный треугольник 41"/>
            <p:cNvSpPr/>
            <p:nvPr/>
          </p:nvSpPr>
          <p:spPr>
            <a:xfrm>
              <a:off x="2825379" y="4556777"/>
              <a:ext cx="207490" cy="157645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84" name="Равнобедренный треугольник 42"/>
            <p:cNvSpPr/>
            <p:nvPr/>
          </p:nvSpPr>
          <p:spPr>
            <a:xfrm>
              <a:off x="2713112" y="4283968"/>
              <a:ext cx="571872" cy="346041"/>
            </a:xfrm>
            <a:prstGeom prst="triangle">
              <a:avLst>
                <a:gd name="adj" fmla="val 48740"/>
              </a:avLst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85" name="Равнобедренный треугольник 302"/>
            <p:cNvSpPr/>
            <p:nvPr/>
          </p:nvSpPr>
          <p:spPr>
            <a:xfrm>
              <a:off x="3039500" y="4344824"/>
              <a:ext cx="433949" cy="228930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87" name="Равнобедренный треугольник 302"/>
            <p:cNvSpPr/>
            <p:nvPr/>
          </p:nvSpPr>
          <p:spPr>
            <a:xfrm>
              <a:off x="2825378" y="4359920"/>
              <a:ext cx="576064" cy="343408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  <p:sp>
          <p:nvSpPr>
            <p:cNvPr id="188" name="TextBox 187">
              <a:extLst>
                <a:ext uri="{FF2B5EF4-FFF2-40B4-BE49-F238E27FC236}">
                  <a16:creationId xmlns="" xmlns:a16="http://schemas.microsoft.com/office/drawing/2014/main" id="{D783F2AB-A026-4D85-8B4F-B3407703869C}"/>
                </a:ext>
              </a:extLst>
            </p:cNvPr>
            <p:cNvSpPr txBox="1"/>
            <p:nvPr/>
          </p:nvSpPr>
          <p:spPr>
            <a:xfrm>
              <a:off x="2811413" y="4746741"/>
              <a:ext cx="764633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r>
                <a:rPr lang="uk-UA" dirty="0" smtClean="0"/>
                <a:t>Склади </a:t>
              </a:r>
              <a:endParaRPr lang="uk-UA" dirty="0"/>
            </a:p>
          </p:txBody>
        </p:sp>
      </p:grpSp>
      <p:sp>
        <p:nvSpPr>
          <p:cNvPr id="194" name="Oval 193"/>
          <p:cNvSpPr>
            <a:spLocks/>
          </p:cNvSpPr>
          <p:nvPr/>
        </p:nvSpPr>
        <p:spPr bwMode="auto">
          <a:xfrm>
            <a:off x="4111331" y="5454573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ЗВТ60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16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/>
        </p:nvSpPr>
        <p:spPr bwMode="auto">
          <a:xfrm>
            <a:off x="3260048" y="3103479"/>
            <a:ext cx="396000" cy="396000"/>
          </a:xfrm>
          <a:prstGeom prst="ellipse">
            <a:avLst/>
          </a:prstGeom>
          <a:solidFill>
            <a:srgbClr val="B6E1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ЗВТ</a:t>
            </a:r>
            <a:r>
              <a:rPr lang="nn-NO" sz="1000" dirty="0" smtClean="0">
                <a:ln w="9525">
                  <a:solidFill>
                    <a:prstClr val="black"/>
                  </a:solidFill>
                </a:ln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ln w="9525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63356" y="2255009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Джерело викидів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8337" y="2736593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Точка викидів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0798" y="3198682"/>
            <a:ext cx="2060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solidFill>
                  <a:prstClr val="black"/>
                </a:solidFill>
              </a:rPr>
              <a:t>Засіб вимірювальної  </a:t>
            </a:r>
            <a:br>
              <a:rPr lang="uk-UA" sz="1000" b="1" dirty="0" smtClean="0">
                <a:solidFill>
                  <a:prstClr val="black"/>
                </a:solidFill>
              </a:rPr>
            </a:br>
            <a:r>
              <a:rPr lang="uk-UA" sz="1000" b="1" dirty="0" smtClean="0">
                <a:solidFill>
                  <a:prstClr val="black"/>
                </a:solidFill>
              </a:rPr>
              <a:t>техніки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7156" y="3636277"/>
            <a:ext cx="1703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Матеріальний потік</a:t>
            </a:r>
            <a:endParaRPr lang="en-GB" sz="1000" b="1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 bwMode="auto">
          <a:xfrm>
            <a:off x="3240761" y="2159000"/>
            <a:ext cx="396000" cy="396000"/>
          </a:xfrm>
          <a:prstGeom prst="ellipse">
            <a:avLst/>
          </a:prstGeom>
          <a:solidFill>
            <a:srgbClr val="FFFF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ДВ</a:t>
            </a:r>
            <a:r>
              <a:rPr lang="nn-NO" sz="1000" dirty="0"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 bwMode="auto">
          <a:xfrm>
            <a:off x="3271004" y="2648601"/>
            <a:ext cx="396000" cy="396000"/>
          </a:xfrm>
          <a:prstGeom prst="ellipse">
            <a:avLst/>
          </a:prstGeom>
          <a:solidFill>
            <a:srgbClr val="CCFFCC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0" tIns="45720" rIns="0" bIns="4572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srgbClr val="000000"/>
                </a:solidFill>
                <a:cs typeface="Arial"/>
              </a:rPr>
              <a:t>ТВ</a:t>
            </a:r>
            <a:r>
              <a:rPr lang="nn-NO" sz="1000" dirty="0">
                <a:solidFill>
                  <a:srgbClr val="000000"/>
                </a:solidFill>
                <a:cs typeface="Arial"/>
              </a:rPr>
              <a:t>xx</a:t>
            </a:r>
            <a:endParaRPr lang="nn-NO" sz="1000" dirty="0">
              <a:solidFill>
                <a:prstClr val="black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 bwMode="auto">
          <a:xfrm flipV="1">
            <a:off x="3240762" y="3617866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 wrap="square" lIns="0" tIns="0" rIns="0" bIns="0" anchor="ctr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r>
              <a:rPr lang="uk-UA" sz="1000" b="1" dirty="0">
                <a:solidFill>
                  <a:prstClr val="white"/>
                </a:solidFill>
                <a:cs typeface="Arial"/>
              </a:rPr>
              <a:t>П</a:t>
            </a:r>
            <a:r>
              <a:rPr lang="nn-NO" sz="1000" dirty="0">
                <a:solidFill>
                  <a:prstClr val="white"/>
                </a:solidFill>
                <a:cs typeface="Arial"/>
              </a:rPr>
              <a:t>xx</a:t>
            </a:r>
            <a:endParaRPr lang="nn-NO" sz="1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7156" y="4243234"/>
            <a:ext cx="1596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b="1" dirty="0">
                <a:solidFill>
                  <a:prstClr val="black"/>
                </a:solidFill>
              </a:rPr>
              <a:t>Точка відбору проб</a:t>
            </a:r>
          </a:p>
        </p:txBody>
      </p:sp>
      <p:sp>
        <p:nvSpPr>
          <p:cNvPr id="11" name="Isosceles Triangle 10"/>
          <p:cNvSpPr>
            <a:spLocks noChangeArrowheads="1"/>
          </p:cNvSpPr>
          <p:nvPr/>
        </p:nvSpPr>
        <p:spPr bwMode="auto">
          <a:xfrm flipV="1">
            <a:off x="3194978" y="4135920"/>
            <a:ext cx="566081" cy="460851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t" anchorCtr="0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000"/>
            </a:pPr>
            <a:endParaRPr lang="uk-UA" sz="700" b="1" dirty="0">
              <a:solidFill>
                <a:srgbClr val="313132">
                  <a:lumMod val="50000"/>
                </a:srgbClr>
              </a:solidFill>
            </a:endParaRPr>
          </a:p>
          <a:p>
            <a:pPr algn="ctr">
              <a:defRPr sz="1000"/>
            </a:pPr>
            <a:r>
              <a:rPr lang="uk-UA" sz="1000" b="1" dirty="0">
                <a:solidFill>
                  <a:srgbClr val="313132">
                    <a:lumMod val="50000"/>
                  </a:srgbClr>
                </a:solidFill>
              </a:rPr>
              <a:t>ТВП</a:t>
            </a:r>
            <a:endParaRPr lang="nn-NO" sz="1000" b="1" dirty="0">
              <a:solidFill>
                <a:srgbClr val="31313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6272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6418</TotalTime>
  <Words>137</Words>
  <Application>Microsoft Office PowerPoint</Application>
  <PresentationFormat>On-screen Show (4:3)</PresentationFormat>
  <Paragraphs>109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Carbon Limits</dc:creator>
  <cp:lastModifiedBy>Vlad</cp:lastModifiedBy>
  <cp:revision>176</cp:revision>
  <dcterms:created xsi:type="dcterms:W3CDTF">2017-10-17T15:53:38Z</dcterms:created>
  <dcterms:modified xsi:type="dcterms:W3CDTF">2020-11-18T09:54:16Z</dcterms:modified>
</cp:coreProperties>
</file>